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5.xml" ContentType="application/vnd.openxmlformats-officedocument.them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0" r:id="rId2"/>
    <p:sldMasterId id="2147483672" r:id="rId3"/>
    <p:sldMasterId id="2147483676" r:id="rId4"/>
  </p:sldMasterIdLst>
  <p:notesMasterIdLst>
    <p:notesMasterId r:id="rId24"/>
  </p:notesMasterIdLst>
  <p:sldIdLst>
    <p:sldId id="294" r:id="rId5"/>
    <p:sldId id="315" r:id="rId6"/>
    <p:sldId id="281" r:id="rId7"/>
    <p:sldId id="316" r:id="rId8"/>
    <p:sldId id="282" r:id="rId9"/>
    <p:sldId id="317" r:id="rId10"/>
    <p:sldId id="311" r:id="rId11"/>
    <p:sldId id="286" r:id="rId12"/>
    <p:sldId id="308" r:id="rId13"/>
    <p:sldId id="318" r:id="rId14"/>
    <p:sldId id="319" r:id="rId15"/>
    <p:sldId id="320" r:id="rId16"/>
    <p:sldId id="321" r:id="rId17"/>
    <p:sldId id="322" r:id="rId18"/>
    <p:sldId id="323" r:id="rId19"/>
    <p:sldId id="324" r:id="rId20"/>
    <p:sldId id="327" r:id="rId21"/>
    <p:sldId id="325" r:id="rId22"/>
    <p:sldId id="326" r:id="rId23"/>
  </p:sldIdLst>
  <p:sldSz cx="9144000" cy="6858000" type="screen4x3"/>
  <p:notesSz cx="6797675" cy="99266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0066CC"/>
    <a:srgbClr val="0066FF"/>
    <a:srgbClr val="EB6F43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1FECB4D8-DB02-4DC6-A0A2-4F2EBAE1DC90}" styleName="Средний стиль 1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E171933-4619-4E11-9A3F-F7608DF75F80}" styleName="Средний стиль 1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5" autoAdjust="0"/>
    <p:restoredTop sz="94679" autoAdjust="0"/>
  </p:normalViewPr>
  <p:slideViewPr>
    <p:cSldViewPr>
      <p:cViewPr>
        <p:scale>
          <a:sx n="98" d="100"/>
          <a:sy n="98" d="100"/>
        </p:scale>
        <p:origin x="-58" y="-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362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CAA845CC-A02B-492A-8979-DD92B455429C}" type="datetimeFigureOut">
              <a:rPr lang="ru-RU"/>
              <a:pPr>
                <a:defRPr/>
              </a:pPr>
              <a:t>17.11.2016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88013E83-FD4F-4A89-8C20-8117500D7D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Объект проектирования - человек</a:t>
            </a:r>
          </a:p>
        </p:txBody>
      </p:sp>
      <p:sp>
        <p:nvSpPr>
          <p:cNvPr id="3584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8D619F8-9648-4A40-A310-59A95157A80B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8B4930-19BD-4AFE-AB8B-F087A2EB6408}" type="datetime1">
              <a:rPr lang="ru-RU"/>
              <a:pPr>
                <a:defRPr/>
              </a:pPr>
              <a:t>17.11.2016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A4EA3D-1AA6-43EF-ACA6-20E69B731E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50BA8A-A221-4E2A-8F72-6F2E78C3F384}" type="datetime1">
              <a:rPr lang="ru-RU"/>
              <a:pPr>
                <a:defRPr/>
              </a:pPr>
              <a:t>17.11.2016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DCCC45-E499-4411-8407-187D0276C1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FBC011-0CBF-4048-BF8C-6ADD458F870C}" type="datetime1">
              <a:rPr lang="ru-RU"/>
              <a:pPr>
                <a:defRPr/>
              </a:pPr>
              <a:t>17.11.2016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2ED052-1B9F-4549-AE31-3D8B8963CC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6060D6-1345-4F10-8B22-22E65D537682}" type="datetime1">
              <a:rPr lang="ru-RU"/>
              <a:pPr>
                <a:defRPr/>
              </a:pPr>
              <a:t>17.11.2016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FD316C-F102-4F67-BCA0-CFD24E9958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F2ED41-F1A2-4708-969A-5DF46C1A7964}" type="datetime1">
              <a:rPr lang="ru-RU"/>
              <a:pPr>
                <a:defRPr/>
              </a:pPr>
              <a:t>17.11.2016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D8C09E-0200-4B9D-81E9-F938EA5115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F94CD0-AE56-4AD2-8134-9F9AF70981E3}" type="datetime1">
              <a:rPr lang="ru-RU"/>
              <a:pPr>
                <a:defRPr/>
              </a:pPr>
              <a:t>17.11.2016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C9FA5D-0F2A-4604-A1AD-D5BD37748E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847347-94E0-4C35-8A56-054AF23C2C97}" type="datetime1">
              <a:rPr lang="ru-RU"/>
              <a:pPr>
                <a:defRPr/>
              </a:pPr>
              <a:t>17.11.2016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429FE4-1EBA-48D0-8C07-0455557620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D5DF11-2884-4C04-AC6F-478E9D305BED}" type="datetime1">
              <a:rPr lang="ru-RU"/>
              <a:pPr>
                <a:defRPr/>
              </a:pPr>
              <a:t>17.11.2016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C7D8EE-BD5D-4278-9097-310B7D2BDD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530781-F4EC-46BF-8D8D-00FFFD57F02C}" type="datetime1">
              <a:rPr lang="ru-RU"/>
              <a:pPr>
                <a:defRPr/>
              </a:pPr>
              <a:t>17.11.2016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FEE138-6D6A-4DE7-A20C-02F1CEF907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96F978-8E74-4FFF-A5D0-3A109A9D51E5}" type="datetime1">
              <a:rPr lang="ru-RU"/>
              <a:pPr>
                <a:defRPr/>
              </a:pPr>
              <a:t>17.11.2016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C694BA-3BCF-4F8F-ACB0-A4A008D037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105DE2-1616-4BE9-AA31-4D36362499D8}" type="datetime1">
              <a:rPr lang="ru-RU"/>
              <a:pPr>
                <a:defRPr/>
              </a:pPr>
              <a:t>17.11.2016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6CA54A-139A-42D5-BA64-7DB849EF69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35388F-A5C5-4EFB-BE45-56DE7729D85B}" type="datetime1">
              <a:rPr lang="ru-RU"/>
              <a:pPr>
                <a:defRPr/>
              </a:pPr>
              <a:t>17.11.2016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16D296-E663-4AEB-8AC4-4A22327E0B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1C361D-881A-46F5-A89D-2AE3CF13B971}" type="datetime1">
              <a:rPr lang="ru-RU"/>
              <a:pPr>
                <a:defRPr/>
              </a:pPr>
              <a:t>17.11.2016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F5FAFF-580A-42E5-8176-A6F0C773FC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DAA7E2-3FD8-429D-9092-A9D425A1BDA3}" type="datetime1">
              <a:rPr lang="ru-RU"/>
              <a:pPr>
                <a:defRPr/>
              </a:pPr>
              <a:t>17.11.2016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005DE8-549B-44D7-A5EF-1EE7D461B9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F58E23-352A-4DF5-BF2D-039F64B0B4B0}" type="datetime1">
              <a:rPr lang="ru-RU"/>
              <a:pPr>
                <a:defRPr/>
              </a:pPr>
              <a:t>17.11.2016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0342B5-552D-4A21-A1E4-C27FF5660C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K:\ProPowerPoint\Шаблоны\СПОРТ ТУРИЗМ\Быть в форме\Form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17451" y="5013177"/>
            <a:ext cx="6461659" cy="864096"/>
          </a:xfrm>
        </p:spPr>
        <p:txBody>
          <a:bodyPr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43200" y="6237311"/>
            <a:ext cx="6400800" cy="61392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mtClean="0"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13DD496-C78A-4B41-81C5-4BCFF1121736}" type="datetime1">
              <a:rPr lang="ru-RU"/>
              <a:pPr>
                <a:defRPr/>
              </a:pPr>
              <a:t>17.11.2016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C7DD3FE-8066-427D-BC5B-BE7F8479FD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K:\ProPowerPoint\Шаблоны\СПОРТ ТУРИЗМ\Быть в форме\Form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17451" y="5013177"/>
            <a:ext cx="6461659" cy="864096"/>
          </a:xfrm>
        </p:spPr>
        <p:txBody>
          <a:bodyPr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43200" y="6237311"/>
            <a:ext cx="6400800" cy="61392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4F68D9-7C46-4693-8873-D5E2A467915A}" type="datetime1">
              <a:rPr lang="ru-RU"/>
              <a:pPr>
                <a:defRPr/>
              </a:pPr>
              <a:t>17.11.2016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E72F28-A5DA-4BC1-AF69-4CF0BB05AC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0252A9-9AA7-4008-BF13-35B89D19D168}" type="datetime1">
              <a:rPr lang="ru-RU"/>
              <a:pPr>
                <a:defRPr/>
              </a:pPr>
              <a:t>17.11.2016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1D1117-B974-48FA-9013-05C99D0B94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43B162-F603-4B6B-AF7A-AF4594734AE3}" type="datetime1">
              <a:rPr lang="ru-RU"/>
              <a:pPr>
                <a:defRPr/>
              </a:pPr>
              <a:t>17.11.2016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75C5C9-7FEA-4755-91AD-05CAC69793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1026CD-8656-4530-B649-D92EA44B8290}" type="datetime1">
              <a:rPr lang="ru-RU"/>
              <a:pPr>
                <a:defRPr/>
              </a:pPr>
              <a:t>17.11.2016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890E5B-694F-49AD-BA01-B27184DE56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17EAD2-0768-4BFB-BEEA-533F30E202F3}" type="datetime1">
              <a:rPr lang="ru-RU"/>
              <a:pPr>
                <a:defRPr/>
              </a:pPr>
              <a:t>17.11.2016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D3761D-444D-48E4-9486-01879DE99F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0600E8-CC59-47A2-991A-EC6667378B9D}" type="datetime1">
              <a:rPr lang="ru-RU"/>
              <a:pPr>
                <a:defRPr/>
              </a:pPr>
              <a:t>17.11.2016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7BA720-396F-4F0D-8F30-49E1C2DCB3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F8F633-3AE7-47DA-9C14-135B7EC204E3}" type="datetime1">
              <a:rPr lang="ru-RU"/>
              <a:pPr>
                <a:defRPr/>
              </a:pPr>
              <a:t>17.11.2016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1F435F-055E-4293-BCC2-C5D500C865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2.jpe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20000" r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265CE50-88FE-414F-92C1-EC9764165E3B}" type="datetime1">
              <a:rPr lang="ru-RU"/>
              <a:pPr>
                <a:defRPr/>
              </a:pPr>
              <a:t>17.11.2016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359767C-0FB2-4E3C-B8BF-AD19BE6354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89" r:id="rId2"/>
    <p:sldLayoutId id="2147483688" r:id="rId3"/>
    <p:sldLayoutId id="2147483687" r:id="rId4"/>
    <p:sldLayoutId id="2147483686" r:id="rId5"/>
    <p:sldLayoutId id="2147483685" r:id="rId6"/>
    <p:sldLayoutId id="2147483684" r:id="rId7"/>
    <p:sldLayoutId id="2147483683" r:id="rId8"/>
    <p:sldLayoutId id="2147483682" r:id="rId9"/>
    <p:sldLayoutId id="2147483681" r:id="rId10"/>
    <p:sldLayoutId id="2147483680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20000" r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3315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17B22C8-F994-495C-B2B6-F12B102CC55E}" type="datetime1">
              <a:rPr lang="ru-RU"/>
              <a:pPr>
                <a:defRPr/>
              </a:pPr>
              <a:t>17.11.2016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6910B6A-237B-4B86-8461-ED0D46F6A1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0" r:id="rId2"/>
    <p:sldLayoutId id="2147483699" r:id="rId3"/>
    <p:sldLayoutId id="2147483698" r:id="rId4"/>
    <p:sldLayoutId id="2147483697" r:id="rId5"/>
    <p:sldLayoutId id="2147483696" r:id="rId6"/>
    <p:sldLayoutId id="2147483695" r:id="rId7"/>
    <p:sldLayoutId id="2147483694" r:id="rId8"/>
    <p:sldLayoutId id="2147483693" r:id="rId9"/>
    <p:sldLayoutId id="2147483692" r:id="rId10"/>
    <p:sldLayoutId id="2147483691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K:\ProPowerPoint\Шаблоны\СПОРТ ТУРИЗМ\Быть в форме\FormaSlide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-15875"/>
            <a:ext cx="9164638" cy="687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3" name="Заголовок 1"/>
          <p:cNvSpPr>
            <a:spLocks noGrp="1"/>
          </p:cNvSpPr>
          <p:nvPr>
            <p:ph type="title"/>
          </p:nvPr>
        </p:nvSpPr>
        <p:spPr bwMode="auto">
          <a:xfrm>
            <a:off x="2051050" y="188913"/>
            <a:ext cx="68421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25604" name="Текст 2"/>
          <p:cNvSpPr>
            <a:spLocks noGrp="1"/>
          </p:cNvSpPr>
          <p:nvPr>
            <p:ph type="body" idx="1"/>
          </p:nvPr>
        </p:nvSpPr>
        <p:spPr bwMode="auto">
          <a:xfrm>
            <a:off x="1979613" y="1628775"/>
            <a:ext cx="6934200" cy="496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9" name="TextBox 6"/>
          <p:cNvSpPr txBox="1">
            <a:spLocks noChangeArrowheads="1"/>
          </p:cNvSpPr>
          <p:nvPr/>
        </p:nvSpPr>
        <p:spPr bwMode="auto">
          <a:xfrm>
            <a:off x="107950" y="6615113"/>
            <a:ext cx="1727200" cy="30797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en-US" sz="1400" dirty="0" err="1" smtClean="0">
                <a:solidFill>
                  <a:srgbClr val="EEECE1">
                    <a:lumMod val="90000"/>
                  </a:srgbClr>
                </a:solidFill>
                <a:latin typeface="Bell MT" pitchFamily="18" charset="0"/>
                <a:cs typeface="+mn-cs"/>
              </a:rPr>
              <a:t>ProPowerPoint.Ru</a:t>
            </a:r>
            <a:endParaRPr lang="ru-RU" sz="1400" dirty="0" smtClean="0">
              <a:solidFill>
                <a:srgbClr val="EEECE1">
                  <a:lumMod val="90000"/>
                </a:srgbClr>
              </a:solidFill>
              <a:latin typeface="Ariston" pitchFamily="66" charset="0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2" r:id="rId2"/>
    <p:sldLayoutId id="2147483705" r:id="rId3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K:\ProPowerPoint\Шаблоны\СПОРТ ТУРИЗМ\Быть в форме\FormaSlid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-15875"/>
            <a:ext cx="9164638" cy="687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9" name="Заголовок 1"/>
          <p:cNvSpPr>
            <a:spLocks noGrp="1"/>
          </p:cNvSpPr>
          <p:nvPr>
            <p:ph type="title"/>
          </p:nvPr>
        </p:nvSpPr>
        <p:spPr bwMode="auto">
          <a:xfrm>
            <a:off x="2051050" y="188913"/>
            <a:ext cx="68421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29700" name="Текст 2"/>
          <p:cNvSpPr>
            <a:spLocks noGrp="1"/>
          </p:cNvSpPr>
          <p:nvPr>
            <p:ph type="body" idx="1"/>
          </p:nvPr>
        </p:nvSpPr>
        <p:spPr bwMode="auto">
          <a:xfrm>
            <a:off x="1979613" y="1628775"/>
            <a:ext cx="6934200" cy="496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9" name="TextBox 6"/>
          <p:cNvSpPr txBox="1">
            <a:spLocks noChangeArrowheads="1"/>
          </p:cNvSpPr>
          <p:nvPr/>
        </p:nvSpPr>
        <p:spPr bwMode="auto">
          <a:xfrm>
            <a:off x="107950" y="6615113"/>
            <a:ext cx="1727200" cy="30797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en-US" sz="1400" dirty="0" err="1" smtClean="0">
                <a:solidFill>
                  <a:srgbClr val="EEECE1">
                    <a:lumMod val="90000"/>
                  </a:srgbClr>
                </a:solidFill>
                <a:latin typeface="Bell MT" pitchFamily="18" charset="0"/>
                <a:cs typeface="+mn-cs"/>
              </a:rPr>
              <a:t>ProPowerPoint.Ru</a:t>
            </a:r>
            <a:endParaRPr lang="ru-RU" sz="1400" dirty="0" smtClean="0">
              <a:solidFill>
                <a:srgbClr val="EEECE1">
                  <a:lumMod val="90000"/>
                </a:srgbClr>
              </a:solidFill>
              <a:latin typeface="Ariston" pitchFamily="66" charset="0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3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4" descr="\\Gto-it\обмен\Макогончук В.А\гто\Sotnikova_Popov_normy_GT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3288" y="1916113"/>
            <a:ext cx="4824412" cy="305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4" name="Picture 3" descr="C:\Users\Пользователь\Pictures\1111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24525" y="266700"/>
            <a:ext cx="2879725" cy="284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846138" y="4365625"/>
            <a:ext cx="7772400" cy="1176338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500" b="1" dirty="0" smtClean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ru-RU" sz="4500" b="1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ru-RU" sz="4500" b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br>
              <a:rPr lang="ru-RU" sz="4500" b="1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ru-RU" sz="4500" b="1" dirty="0" smtClean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ru-RU" sz="4500" b="1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ru-RU" sz="4500" b="1" dirty="0" smtClean="0">
                <a:solidFill>
                  <a:srgbClr val="FF0000"/>
                </a:solidFill>
              </a:rPr>
              <a:t>Норма ГТО-норма жизни!</a:t>
            </a:r>
            <a:r>
              <a:rPr lang="ru-RU" sz="4500" b="1" dirty="0" smtClean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ru-RU" sz="4500" b="1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ru-RU" sz="4500" b="1" dirty="0" smtClean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ru-RU" sz="4500" b="1" dirty="0" smtClean="0">
                <a:solidFill>
                  <a:schemeClr val="accent4">
                    <a:lumMod val="75000"/>
                  </a:schemeClr>
                </a:solidFill>
              </a:rPr>
            </a:br>
            <a:endParaRPr lang="ru-RU" sz="4500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288" y="274638"/>
            <a:ext cx="8291512" cy="142557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/>
                </a:solidFill>
              </a:rPr>
              <a:t>1934 год </a:t>
            </a:r>
            <a:br>
              <a:rPr lang="ru-RU" dirty="0" smtClean="0">
                <a:solidFill>
                  <a:schemeClr val="tx2"/>
                </a:solidFill>
              </a:rPr>
            </a:br>
            <a:r>
              <a:rPr lang="ru-RU" sz="3900" dirty="0" smtClean="0">
                <a:solidFill>
                  <a:schemeClr val="tx2"/>
                </a:solidFill>
              </a:rPr>
              <a:t>введена детская ступень комплекса </a:t>
            </a:r>
            <a:br>
              <a:rPr lang="ru-RU" sz="3900" dirty="0" smtClean="0">
                <a:solidFill>
                  <a:schemeClr val="tx2"/>
                </a:solidFill>
              </a:rPr>
            </a:br>
            <a:r>
              <a:rPr lang="ru-RU" sz="3900" dirty="0" smtClean="0">
                <a:solidFill>
                  <a:schemeClr val="tx2"/>
                </a:solidFill>
              </a:rPr>
              <a:t>«Будь готов к труду и обороне»</a:t>
            </a:r>
            <a:endParaRPr lang="ru-RU" sz="3900" dirty="0">
              <a:solidFill>
                <a:schemeClr val="tx2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188" y="1916113"/>
            <a:ext cx="8075612" cy="4210050"/>
          </a:xfrm>
        </p:spPr>
        <p:txBody>
          <a:bodyPr rtlCol="0">
            <a:normAutofit fontScale="92500"/>
          </a:bodyPr>
          <a:lstStyle/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/>
              <a:t>16 нормативов</a:t>
            </a: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ru-RU" dirty="0" smtClean="0"/>
              <a:t>Бег на короткие и длинные дистанции</a:t>
            </a: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ru-RU" dirty="0" smtClean="0"/>
              <a:t>Прыжки в высоту и длину с разбега</a:t>
            </a: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ru-RU" dirty="0" smtClean="0"/>
              <a:t>Метание гранаты, бег на лыжах, ходьба в противогазе</a:t>
            </a: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ru-RU" dirty="0" smtClean="0"/>
              <a:t>Гимнастические упражнения </a:t>
            </a: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ru-RU" dirty="0" smtClean="0"/>
              <a:t>Лазание , подтягивание, упражнения на равновесие, поднятие и переноска тяжестей</a:t>
            </a: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6521BC-FC25-47AB-9DC4-DD79568096CD}" type="slidenum">
              <a:rPr lang="ru-RU"/>
              <a:pPr>
                <a:defRPr/>
              </a:pPr>
              <a:t>10</a:t>
            </a:fld>
            <a:endParaRPr lang="ru-RU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Значок БГТО образца 1934 года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7627FF-03BC-4D7F-93D7-E358D63A6457}" type="slidenum">
              <a:rPr lang="ru-RU"/>
              <a:pPr>
                <a:defRPr/>
              </a:pPr>
              <a:t>11</a:t>
            </a:fld>
            <a:endParaRPr lang="ru-RU"/>
          </a:p>
        </p:txBody>
      </p:sp>
      <p:pic>
        <p:nvPicPr>
          <p:cNvPr id="4505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203575" y="1268413"/>
            <a:ext cx="2470150" cy="5040312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/>
                </a:solidFill>
              </a:rPr>
              <a:t>Комплекс ГТО </a:t>
            </a:r>
            <a:br>
              <a:rPr lang="ru-RU" dirty="0" smtClean="0">
                <a:solidFill>
                  <a:schemeClr val="tx2"/>
                </a:solidFill>
              </a:rPr>
            </a:br>
            <a:r>
              <a:rPr lang="ru-RU" dirty="0" smtClean="0">
                <a:solidFill>
                  <a:schemeClr val="tx2"/>
                </a:solidFill>
              </a:rPr>
              <a:t>и Великая Отечественная война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D3113C-AEAB-4A4B-821C-99B95A808CDF}" type="slidenum">
              <a:rPr lang="ru-RU"/>
              <a:pPr>
                <a:defRPr/>
              </a:pPr>
              <a:t>12</a:t>
            </a:fld>
            <a:endParaRPr lang="ru-RU"/>
          </a:p>
        </p:txBody>
      </p:sp>
      <p:pic>
        <p:nvPicPr>
          <p:cNvPr id="46083" name="Объект 4" descr="http://www.9maya.ru/uploads/posts/2012-02/1329008832_kozhedub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042988" y="1557338"/>
            <a:ext cx="2667000" cy="3810000"/>
          </a:xfrm>
        </p:spPr>
      </p:pic>
      <p:sp>
        <p:nvSpPr>
          <p:cNvPr id="46084" name="TextBox 5"/>
          <p:cNvSpPr txBox="1">
            <a:spLocks noChangeArrowheads="1"/>
          </p:cNvSpPr>
          <p:nvPr/>
        </p:nvSpPr>
        <p:spPr bwMode="auto">
          <a:xfrm>
            <a:off x="4211638" y="2276475"/>
            <a:ext cx="4681537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alibri" pitchFamily="34" charset="0"/>
              </a:rPr>
              <a:t>Трижды Герой Советского (1944, 1944, 1945)</a:t>
            </a:r>
          </a:p>
          <a:p>
            <a:r>
              <a:rPr lang="ru-RU">
                <a:latin typeface="Calibri" pitchFamily="34" charset="0"/>
              </a:rPr>
              <a:t>К концу войны он совершил 330 боевых вылетов, провел 120 воздушных боев, в которых уничтожил 62 вражеских самолета</a:t>
            </a:r>
          </a:p>
        </p:txBody>
      </p:sp>
      <p:sp>
        <p:nvSpPr>
          <p:cNvPr id="46085" name="TextBox 6"/>
          <p:cNvSpPr txBox="1">
            <a:spLocks noChangeArrowheads="1"/>
          </p:cNvSpPr>
          <p:nvPr/>
        </p:nvSpPr>
        <p:spPr bwMode="auto">
          <a:xfrm>
            <a:off x="4932363" y="1412875"/>
            <a:ext cx="30956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500" b="1">
                <a:solidFill>
                  <a:schemeClr val="tx2"/>
                </a:solidFill>
                <a:latin typeface="Calibri" pitchFamily="34" charset="0"/>
              </a:rPr>
              <a:t>Иван Кожедуб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Александр Покрышкин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786A65-ED8F-474E-9B85-F323FA758F32}" type="slidenum">
              <a:rPr lang="ru-RU"/>
              <a:pPr>
                <a:defRPr/>
              </a:pPr>
              <a:t>13</a:t>
            </a:fld>
            <a:endParaRPr lang="ru-RU"/>
          </a:p>
        </p:txBody>
      </p:sp>
      <p:pic>
        <p:nvPicPr>
          <p:cNvPr id="47107" name="Объект 4" descr="http://topwar.ru/uploads/posts/2011-10/1317541377_1371258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23850" y="1268413"/>
            <a:ext cx="4464050" cy="3960812"/>
          </a:xfrm>
        </p:spPr>
      </p:pic>
      <p:sp>
        <p:nvSpPr>
          <p:cNvPr id="47108" name="TextBox 5"/>
          <p:cNvSpPr txBox="1">
            <a:spLocks noChangeArrowheads="1"/>
          </p:cNvSpPr>
          <p:nvPr/>
        </p:nvSpPr>
        <p:spPr bwMode="auto">
          <a:xfrm>
            <a:off x="5364163" y="1412875"/>
            <a:ext cx="3671887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alibri" pitchFamily="34" charset="0"/>
              </a:rPr>
              <a:t>Трижды Герой Советского Союза</a:t>
            </a:r>
          </a:p>
          <a:p>
            <a:r>
              <a:rPr lang="ru-RU">
                <a:latin typeface="Calibri" pitchFamily="34" charset="0"/>
              </a:rPr>
              <a:t>В годы Великой Отечественной войны командовал эскадрильей, авиаполком, авиадивизией. Совершил 600 боевых вылетов, провел 145 воздушных боев, сбил 59 вражеских самолетов.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Владимир Пчелинцев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03800" y="1628775"/>
            <a:ext cx="3970338" cy="4525963"/>
          </a:xfrm>
        </p:spPr>
        <p:txBody>
          <a:bodyPr rtlCol="0">
            <a:normAutofit fontScale="85000" lnSpcReduction="10000"/>
          </a:bodyPr>
          <a:lstStyle/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Герой Советского Союза.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В </a:t>
            </a:r>
            <a:r>
              <a:rPr lang="ru-RU" dirty="0"/>
              <a:t>Сентябре 1941 года стал одним из зачинателей снайперского движения на Ленинградском фронте. К Февралю 1942 года сержант В. Н. </a:t>
            </a:r>
            <a:r>
              <a:rPr lang="ru-RU" dirty="0" err="1"/>
              <a:t>Пчелинцев</a:t>
            </a:r>
            <a:r>
              <a:rPr lang="ru-RU" dirty="0"/>
              <a:t> лично уничтожил 102 врага. За 8 месяцев - 144.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9B1AAA-92A6-4BE9-A328-EE8A750F5138}" type="slidenum">
              <a:rPr lang="ru-RU"/>
              <a:pPr>
                <a:defRPr/>
              </a:pPr>
              <a:t>14</a:t>
            </a:fld>
            <a:endParaRPr lang="ru-RU"/>
          </a:p>
        </p:txBody>
      </p:sp>
      <p:pic>
        <p:nvPicPr>
          <p:cNvPr id="48132" name="Рисунок 4" descr="http://lifeglobe.net/media/entry/0/Entry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1382713"/>
            <a:ext cx="4765675" cy="446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Послевоенное время и совершенствование комплекса ГТО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solidFill>
                  <a:srgbClr val="FF0000"/>
                </a:solidFill>
              </a:rPr>
              <a:t>1976 год – 220 миллионов человек имели значки ГТО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4500" dirty="0" smtClean="0">
                <a:solidFill>
                  <a:schemeClr val="tx2"/>
                </a:solidFill>
              </a:rPr>
              <a:t>Распад Советского Союза привел к спаду физической активности граждан.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4500" dirty="0" smtClean="0">
                <a:solidFill>
                  <a:schemeClr val="tx2"/>
                </a:solidFill>
              </a:rPr>
              <a:t>В 1991 году прекратил свое существование.</a:t>
            </a:r>
            <a:endParaRPr lang="ru-RU" sz="4500" dirty="0">
              <a:solidFill>
                <a:schemeClr val="tx2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9E22B4-C9ED-4994-BDD9-8FA720F0151A}" type="slidenum">
              <a:rPr lang="ru-RU"/>
              <a:pPr>
                <a:defRPr/>
              </a:pPr>
              <a:t>15</a:t>
            </a:fld>
            <a:endParaRPr lang="ru-RU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solidFill>
                  <a:srgbClr val="FF0000"/>
                </a:solidFill>
              </a:rPr>
              <a:t>Новейшая история ВФСК ГТО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20000"/>
          </a:bodyPr>
          <a:lstStyle/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>
                <a:solidFill>
                  <a:srgbClr val="FF0000"/>
                </a:solidFill>
              </a:rPr>
              <a:t>24 марта 2014 года </a:t>
            </a:r>
            <a:endParaRPr lang="ru-RU" dirty="0" smtClean="0">
              <a:solidFill>
                <a:srgbClr val="FF0000"/>
              </a:solidFill>
            </a:endParaRP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Президент </a:t>
            </a:r>
            <a:r>
              <a:rPr lang="ru-RU" dirty="0"/>
              <a:t>России Владимир Путин </a:t>
            </a:r>
            <a:r>
              <a:rPr lang="ru-RU" dirty="0" smtClean="0"/>
              <a:t>подписывает Указ </a:t>
            </a:r>
            <a:r>
              <a:rPr lang="ru-RU" dirty="0"/>
              <a:t>о возрождении норм </a:t>
            </a:r>
            <a:r>
              <a:rPr lang="ru-RU" dirty="0" smtClean="0"/>
              <a:t>ГТО</a:t>
            </a: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dirty="0" smtClean="0">
                <a:solidFill>
                  <a:schemeClr val="tx2"/>
                </a:solidFill>
              </a:rPr>
              <a:t>Повышение эффективности использования возможностей физической культуры и спорта в укреплении здоровья, всестороннем развитии личности </a:t>
            </a: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dirty="0" smtClean="0">
                <a:solidFill>
                  <a:schemeClr val="tx2"/>
                </a:solidFill>
              </a:rPr>
              <a:t>Принципы внедрения ВФСК ГТО – добровольность и доступность, медицинский контроль, учет местных традиций и особенностей</a:t>
            </a:r>
            <a:endParaRPr lang="ru-RU" dirty="0">
              <a:solidFill>
                <a:schemeClr val="tx2"/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664061-A5B9-4760-8FF9-EBF6A3622B15}" type="slidenum">
              <a:rPr lang="ru-RU"/>
              <a:pPr>
                <a:defRPr/>
              </a:pPr>
              <a:t>16</a:t>
            </a:fld>
            <a:endParaRPr lang="ru-RU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1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7900" y="692150"/>
            <a:ext cx="3744913" cy="280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755650" y="115888"/>
            <a:ext cx="2352675" cy="3529012"/>
          </a:xfrm>
        </p:spPr>
      </p:pic>
      <p:sp>
        <p:nvSpPr>
          <p:cNvPr id="5120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5000" b="1" smtClean="0">
                <a:solidFill>
                  <a:srgbClr val="FF0000"/>
                </a:solidFill>
              </a:rPr>
              <a:t>Как выполнить нормативы ГТО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163445-B9F3-415B-A649-C48649634609}" type="slidenum">
              <a:rPr lang="ru-RU"/>
              <a:pPr>
                <a:defRPr/>
              </a:pPr>
              <a:t>17</a:t>
            </a:fld>
            <a:endParaRPr lang="ru-RU"/>
          </a:p>
        </p:txBody>
      </p:sp>
      <p:pic>
        <p:nvPicPr>
          <p:cNvPr id="51205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3800" y="3716338"/>
            <a:ext cx="3529013" cy="288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6" name="Picture 3" descr="C:\Users\Пользователь\Desktop\69895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4213" y="4149725"/>
            <a:ext cx="3455987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Заголовок 1"/>
          <p:cNvSpPr>
            <a:spLocks noGrp="1"/>
          </p:cNvSpPr>
          <p:nvPr>
            <p:ph type="title"/>
          </p:nvPr>
        </p:nvSpPr>
        <p:spPr>
          <a:xfrm>
            <a:off x="1331913" y="274638"/>
            <a:ext cx="6408737" cy="850900"/>
          </a:xfrm>
        </p:spPr>
        <p:txBody>
          <a:bodyPr/>
          <a:lstStyle/>
          <a:p>
            <a:r>
              <a:rPr lang="ru-RU" sz="5500" smtClean="0">
                <a:solidFill>
                  <a:schemeClr val="tx2"/>
                </a:solidFill>
              </a:rPr>
              <a:t>Послы ГТО</a:t>
            </a:r>
          </a:p>
        </p:txBody>
      </p:sp>
      <p:sp>
        <p:nvSpPr>
          <p:cNvPr id="52226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135E45-5040-4A7F-8C91-97DCA6AE4E31}" type="slidenum">
              <a:rPr lang="ru-RU"/>
              <a:pPr>
                <a:defRPr/>
              </a:pPr>
              <a:t>18</a:t>
            </a:fld>
            <a:endParaRPr lang="ru-RU"/>
          </a:p>
        </p:txBody>
      </p:sp>
      <p:pic>
        <p:nvPicPr>
          <p:cNvPr id="52228" name="Picture 2" descr="\\Gto-it\обмен\Макогончук В.А\гто\Sotnikova_Popov_normy_GT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1268413"/>
            <a:ext cx="8280400" cy="524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4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411413" y="1052513"/>
            <a:ext cx="4443412" cy="5434012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5500" i="1" dirty="0" smtClean="0">
                <a:solidFill>
                  <a:schemeClr val="accent1"/>
                </a:solidFill>
              </a:rPr>
              <a:t>Спасибо за внимание!!!!!</a:t>
            </a:r>
            <a:r>
              <a:rPr lang="ru-RU" sz="5500" i="1" dirty="0" smtClean="0">
                <a:solidFill>
                  <a:schemeClr val="accent1"/>
                </a:solidFill>
                <a:sym typeface="Wingdings" panose="05000000000000000000" pitchFamily="2" charset="2"/>
              </a:rPr>
              <a:t></a:t>
            </a:r>
            <a:endParaRPr lang="ru-RU" sz="5500" i="1" dirty="0">
              <a:solidFill>
                <a:schemeClr val="accent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E7139F-55AC-470D-9B95-2477B65A44FF}" type="slidenum">
              <a:rPr lang="ru-RU"/>
              <a:pPr>
                <a:defRPr/>
              </a:pPr>
              <a:t>19</a:t>
            </a:fld>
            <a:endParaRPr 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Содержимое 2"/>
          <p:cNvSpPr>
            <a:spLocks noGrp="1"/>
          </p:cNvSpPr>
          <p:nvPr>
            <p:ph sz="half" idx="1"/>
          </p:nvPr>
        </p:nvSpPr>
        <p:spPr>
          <a:xfrm>
            <a:off x="900113" y="333375"/>
            <a:ext cx="7775575" cy="5759450"/>
          </a:xfrm>
        </p:spPr>
        <p:txBody>
          <a:bodyPr/>
          <a:lstStyle/>
          <a:p>
            <a:pPr marL="914400" lvl="2" indent="0">
              <a:buFont typeface="Arial" charset="0"/>
              <a:buNone/>
            </a:pPr>
            <a:r>
              <a:rPr lang="ru-RU" sz="4500" smtClean="0">
                <a:solidFill>
                  <a:srgbClr val="7030A0"/>
                </a:solidFill>
              </a:rPr>
              <a:t>ЧТО ТАКОЕ «ГТО»?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76213" y="1268413"/>
            <a:ext cx="8964612" cy="4619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+mn-lt"/>
                <a:cs typeface="+mn-cs"/>
              </a:rPr>
              <a:t>	</a:t>
            </a:r>
            <a:endParaRPr lang="ru-RU" sz="2400" dirty="0">
              <a:solidFill>
                <a:schemeClr val="accent4">
                  <a:lumMod val="5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859338" y="908050"/>
            <a:ext cx="3744912" cy="360045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500" i="1" dirty="0"/>
              <a:t>Среднего роста,</a:t>
            </a:r>
            <a:br>
              <a:rPr lang="ru-RU" sz="2500" i="1" dirty="0"/>
            </a:br>
            <a:r>
              <a:rPr lang="ru-RU" sz="2500" i="1" dirty="0"/>
              <a:t>Плечистый и крепкий,</a:t>
            </a:r>
            <a:br>
              <a:rPr lang="ru-RU" sz="2500" i="1" dirty="0"/>
            </a:br>
            <a:r>
              <a:rPr lang="ru-RU" sz="2500" i="1" dirty="0"/>
              <a:t>Ходит он в белой</a:t>
            </a:r>
            <a:br>
              <a:rPr lang="ru-RU" sz="2500" i="1" dirty="0"/>
            </a:br>
            <a:r>
              <a:rPr lang="ru-RU" sz="2500" i="1" dirty="0"/>
              <a:t>Футболке и кепке,</a:t>
            </a:r>
            <a:br>
              <a:rPr lang="ru-RU" sz="2500" i="1" dirty="0"/>
            </a:br>
            <a:r>
              <a:rPr lang="ru-RU" sz="2500" i="1" dirty="0"/>
              <a:t>Знак "ГТО"</a:t>
            </a:r>
            <a:br>
              <a:rPr lang="ru-RU" sz="2500" i="1" dirty="0"/>
            </a:br>
            <a:r>
              <a:rPr lang="ru-RU" sz="2500" i="1" dirty="0"/>
              <a:t>На груди у него.</a:t>
            </a:r>
            <a:br>
              <a:rPr lang="ru-RU" sz="2500" i="1" dirty="0"/>
            </a:br>
            <a:r>
              <a:rPr lang="ru-RU" sz="2500" i="1" dirty="0"/>
              <a:t>Больше не знают</a:t>
            </a:r>
            <a:br>
              <a:rPr lang="ru-RU" sz="2500" i="1" dirty="0"/>
            </a:br>
            <a:r>
              <a:rPr lang="ru-RU" sz="2500" i="1" dirty="0"/>
              <a:t>О нем ничего. …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/>
              <a:t>С</a:t>
            </a:r>
            <a:r>
              <a:rPr lang="ru-RU" sz="1400" dirty="0"/>
              <a:t>. Я. Маршак</a:t>
            </a:r>
            <a:r>
              <a:rPr lang="ru-RU" sz="1400" dirty="0"/>
              <a:t>,  «Рассказ о неизвестном герое»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995738" y="4652963"/>
            <a:ext cx="4392612" cy="1800225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i="1" dirty="0"/>
              <a:t>«Нет на свете прекрасней одёжи, чем бронза мускулов и свежесть кожи</a:t>
            </a:r>
            <a:r>
              <a:rPr lang="ru-RU" i="1" dirty="0"/>
              <a:t>»</a:t>
            </a:r>
            <a:endParaRPr lang="ru-RU" i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9BF3D1-E796-408F-8730-4F3204C4EA95}" type="slidenum">
              <a:rPr lang="ru-RU"/>
              <a:pPr>
                <a:defRPr/>
              </a:pPr>
              <a:t>2</a:t>
            </a:fld>
            <a:endParaRPr lang="ru-RU"/>
          </a:p>
        </p:txBody>
      </p:sp>
      <p:pic>
        <p:nvPicPr>
          <p:cNvPr id="34822" name="Picture 2" descr="\\Gto-it\обмен\Макогончук В.А\гто\16GTO_INF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8138" y="1482725"/>
            <a:ext cx="4321175" cy="316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Picture 5" descr="\\Gto-it\обмен\Макогончук В.А\гто\phpS3VCNH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2613" y="1412875"/>
            <a:ext cx="40005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188" y="188913"/>
            <a:ext cx="7848600" cy="1223962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chemeClr val="accent4">
                    <a:lumMod val="75000"/>
                  </a:schemeClr>
                </a:solidFill>
              </a:rPr>
              <a:t>ИСТОРИЯ ВСЕСОЮЗНОГО ФИЗКУЛЬТУРНО-СПОРТИВНОГО КОМПЛЕКСА </a:t>
            </a:r>
            <a:br>
              <a:rPr lang="ru-RU" sz="3200" b="1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ru-RU" sz="3200" b="1" dirty="0" smtClean="0">
                <a:solidFill>
                  <a:schemeClr val="accent4">
                    <a:lumMod val="75000"/>
                  </a:schemeClr>
                </a:solidFill>
              </a:rPr>
              <a:t>«ГОТОВ К ТРУДУ И ОБОРОНЕ»</a:t>
            </a:r>
            <a:endParaRPr lang="ru-RU" sz="32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6867" name="Прямоугольник 6"/>
          <p:cNvSpPr>
            <a:spLocks noChangeArrowheads="1"/>
          </p:cNvSpPr>
          <p:nvPr/>
        </p:nvSpPr>
        <p:spPr bwMode="auto">
          <a:xfrm>
            <a:off x="4332288" y="6149975"/>
            <a:ext cx="5040312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1600">
              <a:latin typeface="Calibri" pitchFamily="34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B444DC-8EF8-4CAC-B92C-BFE1D654A0D9}" type="slidenum">
              <a:rPr lang="ru-RU"/>
              <a:pPr>
                <a:defRPr/>
              </a:pPr>
              <a:t>3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idx="1"/>
          </p:nvPr>
        </p:nvSpPr>
        <p:spPr>
          <a:xfrm>
            <a:off x="582613" y="1557338"/>
            <a:ext cx="8402637" cy="4930775"/>
          </a:xfrm>
        </p:spPr>
        <p:txBody>
          <a:bodyPr rtlCol="0">
            <a:normAutofit fontScale="85000" lnSpcReduction="10000"/>
          </a:bodyPr>
          <a:lstStyle/>
          <a:p>
            <a:pPr marL="914400" lvl="2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                                          </a:t>
            </a:r>
            <a:r>
              <a:rPr lang="ru-RU" sz="3800" dirty="0" smtClean="0">
                <a:solidFill>
                  <a:schemeClr val="accent4">
                    <a:lumMod val="75000"/>
                  </a:schemeClr>
                </a:solidFill>
              </a:rPr>
              <a:t>24 </a:t>
            </a:r>
            <a:r>
              <a:rPr lang="ru-RU" sz="3800" dirty="0">
                <a:solidFill>
                  <a:schemeClr val="accent4">
                    <a:lumMod val="75000"/>
                  </a:schemeClr>
                </a:solidFill>
              </a:rPr>
              <a:t>мая 1930г</a:t>
            </a:r>
          </a:p>
          <a:p>
            <a:pPr marL="914400" lvl="2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>
              <a:solidFill>
                <a:schemeClr val="tx2"/>
              </a:solidFill>
            </a:endParaRPr>
          </a:p>
          <a:p>
            <a:pPr marL="914400" lvl="2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>
              <a:solidFill>
                <a:schemeClr val="tx2"/>
              </a:solidFill>
            </a:endParaRPr>
          </a:p>
          <a:p>
            <a:pPr marL="914400" lvl="2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>
              <a:solidFill>
                <a:schemeClr val="tx2"/>
              </a:solidFill>
            </a:endParaRPr>
          </a:p>
          <a:p>
            <a:pPr marL="914400" lvl="2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>
              <a:solidFill>
                <a:schemeClr val="tx2"/>
              </a:solidFill>
            </a:endParaRPr>
          </a:p>
          <a:p>
            <a:pPr marL="914400" lvl="2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>
              <a:solidFill>
                <a:schemeClr val="tx2"/>
              </a:solidFill>
            </a:endParaRPr>
          </a:p>
          <a:p>
            <a:pPr marL="914400" lvl="2" indent="0" algn="just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3500" dirty="0" smtClean="0">
              <a:solidFill>
                <a:schemeClr val="tx2"/>
              </a:solidFill>
            </a:endParaRPr>
          </a:p>
          <a:p>
            <a:pPr marL="914400" lvl="2" indent="0"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500" dirty="0" smtClean="0">
                <a:solidFill>
                  <a:schemeClr val="tx2"/>
                </a:solidFill>
              </a:rPr>
              <a:t>В </a:t>
            </a:r>
            <a:r>
              <a:rPr lang="ru-RU" sz="3500" dirty="0">
                <a:solidFill>
                  <a:schemeClr val="tx2"/>
                </a:solidFill>
              </a:rPr>
              <a:t>«Комсомольской правде» вышел призыв о создании единого комплекса упражнений для оценки физической подготовки и проведении состязаний на право получения </a:t>
            </a:r>
            <a:r>
              <a:rPr lang="ru-RU" sz="3500" dirty="0" smtClean="0">
                <a:solidFill>
                  <a:schemeClr val="tx2"/>
                </a:solidFill>
              </a:rPr>
              <a:t>значка «Готов к труду и обороне»</a:t>
            </a:r>
          </a:p>
          <a:p>
            <a:pPr marL="914400" lvl="2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Picture 2" descr="\\Gto-it\обмен\Макогончук В.А\гто\25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620713"/>
            <a:ext cx="3743325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8888" y="620713"/>
            <a:ext cx="6553200" cy="576262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>
                <a:solidFill>
                  <a:schemeClr val="tx2"/>
                </a:solidFill>
              </a:rPr>
              <a:t/>
            </a:r>
            <a:br>
              <a:rPr lang="ru-RU" dirty="0">
                <a:solidFill>
                  <a:schemeClr val="tx2"/>
                </a:solidFill>
              </a:rPr>
            </a:b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37891" name="Объект 2"/>
          <p:cNvSpPr>
            <a:spLocks noGrp="1"/>
          </p:cNvSpPr>
          <p:nvPr>
            <p:ph idx="1"/>
          </p:nvPr>
        </p:nvSpPr>
        <p:spPr>
          <a:xfrm>
            <a:off x="4572000" y="404813"/>
            <a:ext cx="4248150" cy="5976937"/>
          </a:xfrm>
        </p:spPr>
        <p:txBody>
          <a:bodyPr/>
          <a:lstStyle/>
          <a:p>
            <a:pPr marL="0" indent="0" algn="ctr">
              <a:buFont typeface="Arial" charset="0"/>
              <a:buNone/>
            </a:pPr>
            <a:r>
              <a:rPr lang="ru-RU" sz="4500" b="1" smtClean="0">
                <a:solidFill>
                  <a:schemeClr val="tx2"/>
                </a:solidFill>
              </a:rPr>
              <a:t>11 марта 1931</a:t>
            </a:r>
            <a:r>
              <a:rPr lang="ru-RU" b="1" smtClean="0">
                <a:solidFill>
                  <a:schemeClr val="tx2"/>
                </a:solidFill>
              </a:rPr>
              <a:t>года</a:t>
            </a:r>
            <a:endParaRPr lang="ru-RU" sz="3500" b="1" smtClean="0">
              <a:solidFill>
                <a:schemeClr val="tx2"/>
              </a:solidFill>
            </a:endParaRPr>
          </a:p>
          <a:p>
            <a:pPr marL="0" indent="0" algn="ctr">
              <a:buFont typeface="Arial" charset="0"/>
              <a:buNone/>
            </a:pPr>
            <a:r>
              <a:rPr lang="ru-RU" sz="3500" smtClean="0">
                <a:solidFill>
                  <a:schemeClr val="tx2"/>
                </a:solidFill>
              </a:rPr>
              <a:t>Утверждены Положения и нормы первого Всесоюзного комплекса «Готов к труду и обороне»</a:t>
            </a:r>
          </a:p>
          <a:p>
            <a:pPr marL="0" indent="0">
              <a:buFont typeface="Arial" charset="0"/>
              <a:buNone/>
            </a:pPr>
            <a:r>
              <a:rPr lang="ru-RU" sz="2400" i="1" smtClean="0">
                <a:solidFill>
                  <a:schemeClr val="tx2"/>
                </a:solidFill>
              </a:rPr>
              <a:t>       </a:t>
            </a:r>
          </a:p>
          <a:p>
            <a:pPr marL="0" indent="0">
              <a:buFont typeface="Arial" charset="0"/>
              <a:buNone/>
            </a:pPr>
            <a:r>
              <a:rPr lang="ru-RU" sz="2400" i="1" smtClean="0">
                <a:solidFill>
                  <a:schemeClr val="tx2"/>
                </a:solidFill>
              </a:rPr>
              <a:t>         Сдали нормативы ГТО</a:t>
            </a:r>
          </a:p>
          <a:p>
            <a:pPr marL="0" indent="0">
              <a:buFont typeface="Arial" charset="0"/>
              <a:buNone/>
            </a:pPr>
            <a:r>
              <a:rPr lang="ru-RU" sz="2400" i="1" smtClean="0">
                <a:solidFill>
                  <a:schemeClr val="tx2"/>
                </a:solidFill>
              </a:rPr>
              <a:t>    24 000 советских граждан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6FA56F-7A6B-4592-A353-9ED7929BB968}" type="slidenum">
              <a:rPr lang="ru-RU"/>
              <a:pPr>
                <a:defRPr/>
              </a:pPr>
              <a:t>4</a:t>
            </a:fld>
            <a:endParaRPr lang="ru-RU"/>
          </a:p>
        </p:txBody>
      </p:sp>
      <p:sp>
        <p:nvSpPr>
          <p:cNvPr id="37893" name="TextBox 5"/>
          <p:cNvSpPr txBox="1">
            <a:spLocks noChangeArrowheads="1"/>
          </p:cNvSpPr>
          <p:nvPr/>
        </p:nvSpPr>
        <p:spPr bwMode="auto">
          <a:xfrm>
            <a:off x="311150" y="3860800"/>
            <a:ext cx="3959225" cy="278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500">
                <a:solidFill>
                  <a:schemeClr val="tx2"/>
                </a:solidFill>
                <a:latin typeface="Calibri" pitchFamily="34" charset="0"/>
              </a:rPr>
              <a:t>Допускались мужчины не моложе 18 лет и женщины не моложе 17 лет испытания проводились в городах, селах, деревнях, на предприятиях и организациях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Рисунок 8" descr="1935 г. Корецкий В. Советский физкультурники - гордость нашей страны...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56325" y="619125"/>
            <a:ext cx="2663825" cy="309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accent4">
                    <a:lumMod val="75000"/>
                  </a:schemeClr>
                </a:solidFill>
              </a:rPr>
              <a:t>Первый комплекс ГТО состоял из одной ступени</a:t>
            </a:r>
            <a:br>
              <a:rPr lang="ru-RU" sz="3200" b="1" dirty="0">
                <a:solidFill>
                  <a:schemeClr val="accent4">
                    <a:lumMod val="75000"/>
                  </a:schemeClr>
                </a:solidFill>
              </a:rPr>
            </a:br>
            <a:r>
              <a:rPr lang="ru-RU" sz="3200" b="1" dirty="0">
                <a:solidFill>
                  <a:schemeClr val="accent4">
                    <a:lumMod val="75000"/>
                  </a:schemeClr>
                </a:solidFill>
              </a:rPr>
              <a:t>21 испытание</a:t>
            </a:r>
            <a:br>
              <a:rPr lang="ru-RU" sz="3200" b="1" dirty="0">
                <a:solidFill>
                  <a:schemeClr val="accent4">
                    <a:lumMod val="75000"/>
                  </a:schemeClr>
                </a:solidFill>
              </a:rPr>
            </a:br>
            <a:endParaRPr lang="ru-RU" sz="32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049332-2E44-489D-AE3A-990B872BBB46}" type="slidenum">
              <a:rPr lang="ru-RU"/>
              <a:pPr>
                <a:defRPr/>
              </a:pPr>
              <a:t>5</a:t>
            </a:fld>
            <a:endParaRPr lang="ru-RU"/>
          </a:p>
        </p:txBody>
      </p:sp>
      <p:sp>
        <p:nvSpPr>
          <p:cNvPr id="38916" name="Прямоугольник 6"/>
          <p:cNvSpPr>
            <a:spLocks noChangeArrowheads="1"/>
          </p:cNvSpPr>
          <p:nvPr/>
        </p:nvSpPr>
        <p:spPr bwMode="auto">
          <a:xfrm>
            <a:off x="611188" y="1125538"/>
            <a:ext cx="7848600" cy="5630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ru-RU" sz="3000">
                <a:solidFill>
                  <a:schemeClr val="tx2"/>
                </a:solidFill>
                <a:latin typeface="Calibri" pitchFamily="34" charset="0"/>
              </a:rPr>
              <a:t>бег на 100 м, 500м, 1000м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ru-RU" sz="3000">
                <a:solidFill>
                  <a:schemeClr val="tx2"/>
                </a:solidFill>
                <a:latin typeface="Calibri" pitchFamily="34" charset="0"/>
              </a:rPr>
              <a:t>прыжки в длину и в высоту 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ru-RU" sz="3000">
                <a:solidFill>
                  <a:schemeClr val="tx2"/>
                </a:solidFill>
                <a:latin typeface="Calibri" pitchFamily="34" charset="0"/>
              </a:rPr>
              <a:t>метание гранаты 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ru-RU" sz="3000">
                <a:solidFill>
                  <a:schemeClr val="tx2"/>
                </a:solidFill>
                <a:latin typeface="Calibri" pitchFamily="34" charset="0"/>
              </a:rPr>
              <a:t>подтягивание на перекладине 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ru-RU" sz="3000">
                <a:solidFill>
                  <a:schemeClr val="tx2"/>
                </a:solidFill>
                <a:latin typeface="Calibri" pitchFamily="34" charset="0"/>
              </a:rPr>
              <a:t>лазание по канату 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ru-RU" sz="3000">
                <a:solidFill>
                  <a:schemeClr val="tx2"/>
                </a:solidFill>
                <a:latin typeface="Calibri" pitchFamily="34" charset="0"/>
              </a:rPr>
              <a:t>поднимание патронного ящика 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ru-RU" sz="3000">
                <a:solidFill>
                  <a:schemeClr val="tx2"/>
                </a:solidFill>
                <a:latin typeface="Calibri" pitchFamily="34" charset="0"/>
              </a:rPr>
              <a:t>весом в 32 кг и передвижение с ним 50 м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ru-RU" sz="3000">
                <a:solidFill>
                  <a:schemeClr val="tx2"/>
                </a:solidFill>
                <a:latin typeface="Calibri" pitchFamily="34" charset="0"/>
              </a:rPr>
              <a:t>плавание 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ru-RU" sz="3000">
                <a:solidFill>
                  <a:schemeClr val="tx2"/>
                </a:solidFill>
                <a:latin typeface="Calibri" pitchFamily="34" charset="0"/>
              </a:rPr>
              <a:t>умение ездить на велосипеде, управлять трактором, мотоциклом, автомобилем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ru-RU" sz="3000">
                <a:solidFill>
                  <a:schemeClr val="tx2"/>
                </a:solidFill>
                <a:latin typeface="Calibri" pitchFamily="34" charset="0"/>
              </a:rPr>
              <a:t>Верховая езда и продвижение в противогазе 1 км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C48AB9-D242-4F3A-ABFF-39DD81322143}" type="slidenum">
              <a:rPr lang="ru-RU"/>
              <a:pPr>
                <a:defRPr/>
              </a:pPr>
              <a:t>6</a:t>
            </a:fld>
            <a:endParaRPr lang="ru-RU"/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58888" y="836613"/>
            <a:ext cx="5916612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39" name="TextBox 4"/>
          <p:cNvSpPr txBox="1">
            <a:spLocks noChangeArrowheads="1"/>
          </p:cNvSpPr>
          <p:nvPr/>
        </p:nvSpPr>
        <p:spPr bwMode="auto">
          <a:xfrm>
            <a:off x="827088" y="5373688"/>
            <a:ext cx="7705725" cy="101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000">
                <a:solidFill>
                  <a:schemeClr val="tx2"/>
                </a:solidFill>
                <a:latin typeface="Calibri" pitchFamily="34" charset="0"/>
              </a:rPr>
              <a:t>Проект знака придуман 15 летним школьником В. Токтаровым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 rtlCol="0">
            <a:normAutofit fontScale="92500"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 smtClean="0"/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                          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                                    </a:t>
            </a:r>
            <a:endParaRPr lang="ru-RU" sz="26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7306D7-8AF6-40B5-B948-1F79D222E300}" type="slidenum">
              <a:rPr lang="ru-RU"/>
              <a:pPr>
                <a:defRPr/>
              </a:pPr>
              <a:t>7</a:t>
            </a:fld>
            <a:endParaRPr lang="ru-RU"/>
          </a:p>
        </p:txBody>
      </p:sp>
      <p:sp>
        <p:nvSpPr>
          <p:cNvPr id="40963" name="TextBox 5"/>
          <p:cNvSpPr txBox="1">
            <a:spLocks noChangeArrowheads="1"/>
          </p:cNvSpPr>
          <p:nvPr/>
        </p:nvSpPr>
        <p:spPr bwMode="auto">
          <a:xfrm>
            <a:off x="865188" y="620713"/>
            <a:ext cx="7488237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>
                <a:solidFill>
                  <a:schemeClr val="tx2"/>
                </a:solidFill>
                <a:latin typeface="Calibri" pitchFamily="34" charset="0"/>
              </a:rPr>
              <a:t>Первым обладателем знака ГТО I ступени стал знаменитый конькобежец </a:t>
            </a:r>
            <a:r>
              <a:rPr lang="ru-RU" sz="2500">
                <a:solidFill>
                  <a:schemeClr val="tx2"/>
                </a:solidFill>
                <a:latin typeface="Calibri" pitchFamily="34" charset="0"/>
              </a:rPr>
              <a:t>Яков Федорович Мельников</a:t>
            </a:r>
            <a:r>
              <a:rPr lang="ru-RU">
                <a:solidFill>
                  <a:schemeClr val="tx2"/>
                </a:solidFill>
                <a:latin typeface="Calibri" pitchFamily="34" charset="0"/>
              </a:rPr>
              <a:t>, первый заслуженный мастер спорта СССР чемпион России 1915 года, </a:t>
            </a:r>
          </a:p>
          <a:p>
            <a:pPr algn="just"/>
            <a:r>
              <a:rPr lang="ru-RU">
                <a:solidFill>
                  <a:schemeClr val="tx2"/>
                </a:solidFill>
                <a:latin typeface="Calibri" pitchFamily="34" charset="0"/>
              </a:rPr>
              <a:t>чемпион РСФСР 1918, 1919 и 1922 годов; чемпион СССР 1924, 1927-28, 1932-35 годов; чемпион Европы 1927 года по конькобежному спорту</a:t>
            </a:r>
          </a:p>
        </p:txBody>
      </p:sp>
      <p:pic>
        <p:nvPicPr>
          <p:cNvPr id="40964" name="Рисунок 10" descr="C:\Users\v.khakimullina\Pictures\Яков Федорович Мельников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5188" y="2349500"/>
            <a:ext cx="7378700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88" y="274638"/>
            <a:ext cx="8507412" cy="1143000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chemeClr val="accent4">
                    <a:lumMod val="75000"/>
                  </a:schemeClr>
                </a:solidFill>
              </a:rPr>
              <a:t>1932 </a:t>
            </a:r>
            <a:r>
              <a:rPr lang="ru-RU" sz="3200" b="1" dirty="0">
                <a:solidFill>
                  <a:schemeClr val="accent4">
                    <a:lumMod val="75000"/>
                  </a:schemeClr>
                </a:solidFill>
              </a:rPr>
              <a:t>год </a:t>
            </a:r>
            <a:r>
              <a:rPr lang="ru-RU" sz="3200" b="1" dirty="0" smtClean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ru-RU" sz="3200" b="1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ru-RU" sz="3200" b="1" dirty="0" smtClean="0">
                <a:solidFill>
                  <a:schemeClr val="accent4">
                    <a:lumMod val="75000"/>
                  </a:schemeClr>
                </a:solidFill>
              </a:rPr>
              <a:t>Введена </a:t>
            </a:r>
            <a:r>
              <a:rPr lang="ru-RU" sz="3200" b="1" dirty="0">
                <a:solidFill>
                  <a:schemeClr val="accent4">
                    <a:lumMod val="75000"/>
                  </a:schemeClr>
                </a:solidFill>
              </a:rPr>
              <a:t>вторая ступень комплекса ГТО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B90A5C-F9FE-4D4C-90AE-BEEE6D7F2B2A}" type="slidenum">
              <a:rPr lang="ru-RU"/>
              <a:pPr>
                <a:defRPr/>
              </a:pPr>
              <a:t>8</a:t>
            </a:fld>
            <a:endParaRPr lang="ru-RU"/>
          </a:p>
        </p:txBody>
      </p:sp>
      <p:sp>
        <p:nvSpPr>
          <p:cNvPr id="41987" name="Объект 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629025"/>
          </a:xfrm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lang="ru-RU" smtClean="0">
                <a:solidFill>
                  <a:schemeClr val="tx2"/>
                </a:solidFill>
              </a:rPr>
              <a:t>25 испытаний (3 теоретических, 22 практических)</a:t>
            </a:r>
          </a:p>
          <a:p>
            <a:pPr>
              <a:buFont typeface="Wingdings" pitchFamily="2" charset="2"/>
              <a:buChar char="v"/>
            </a:pPr>
            <a:r>
              <a:rPr lang="ru-RU" smtClean="0">
                <a:solidFill>
                  <a:schemeClr val="tx2"/>
                </a:solidFill>
              </a:rPr>
              <a:t>Прыжки на лыжах</a:t>
            </a:r>
          </a:p>
          <a:p>
            <a:pPr>
              <a:buFont typeface="Wingdings" pitchFamily="2" charset="2"/>
              <a:buChar char="v"/>
            </a:pPr>
            <a:r>
              <a:rPr lang="ru-RU" smtClean="0">
                <a:solidFill>
                  <a:schemeClr val="tx2"/>
                </a:solidFill>
              </a:rPr>
              <a:t>Фехтование</a:t>
            </a:r>
          </a:p>
          <a:p>
            <a:pPr>
              <a:buFont typeface="Wingdings" pitchFamily="2" charset="2"/>
              <a:buChar char="v"/>
            </a:pPr>
            <a:r>
              <a:rPr lang="ru-RU" smtClean="0">
                <a:solidFill>
                  <a:schemeClr val="tx2"/>
                </a:solidFill>
              </a:rPr>
              <a:t>Прыжки в воду</a:t>
            </a:r>
          </a:p>
          <a:p>
            <a:pPr>
              <a:buFont typeface="Wingdings" pitchFamily="2" charset="2"/>
              <a:buChar char="v"/>
            </a:pPr>
            <a:r>
              <a:rPr lang="ru-RU" smtClean="0">
                <a:solidFill>
                  <a:schemeClr val="tx2"/>
                </a:solidFill>
              </a:rPr>
              <a:t>Преодоление военного городка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850" y="476250"/>
            <a:ext cx="8640763" cy="635000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chemeClr val="accent4">
                    <a:lumMod val="75000"/>
                  </a:schemeClr>
                </a:solidFill>
              </a:rPr>
              <a:t>Первыми в стране выполнили 25 норм ГТО командиры военной академии </a:t>
            </a:r>
            <a:br>
              <a:rPr lang="ru-RU" sz="3200" b="1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ru-RU" sz="3200" b="1" dirty="0" smtClean="0">
                <a:solidFill>
                  <a:schemeClr val="accent4">
                    <a:lumMod val="75000"/>
                  </a:schemeClr>
                </a:solidFill>
              </a:rPr>
              <a:t>имени М.В. Фрунзе</a:t>
            </a:r>
            <a:endParaRPr lang="ru-RU" sz="32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43010" name="Номер слайда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F77FC8B-A8AF-47DF-9547-0EEF44D704E8}" type="slidenum">
              <a:rPr lang="ru-RU">
                <a:solidFill>
                  <a:srgbClr val="898989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ru-RU">
              <a:solidFill>
                <a:srgbClr val="898989"/>
              </a:solidFill>
              <a:cs typeface="Arial" charset="0"/>
            </a:endParaRPr>
          </a:p>
        </p:txBody>
      </p:sp>
      <p:pic>
        <p:nvPicPr>
          <p:cNvPr id="43011" name="Объект 6" descr="C:\Users\v.khakimullina\Pictures\Обладатели значка ГТО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331913" y="1557338"/>
            <a:ext cx="6335712" cy="51117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хническая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Моду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Техническая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Моду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Forma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Forma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3724</TotalTime>
  <Words>524</Words>
  <Application>Microsoft Office PowerPoint</Application>
  <PresentationFormat>Экран (4:3)</PresentationFormat>
  <Paragraphs>103</Paragraphs>
  <Slides>19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Шаблон оформления</vt:lpstr>
      </vt:variant>
      <vt:variant>
        <vt:i4>7</vt:i4>
      </vt:variant>
      <vt:variant>
        <vt:lpstr>Заголовки слайдов</vt:lpstr>
      </vt:variant>
      <vt:variant>
        <vt:i4>19</vt:i4>
      </vt:variant>
    </vt:vector>
  </HeadingPairs>
  <TitlesOfParts>
    <vt:vector size="31" baseType="lpstr">
      <vt:lpstr>Calibri</vt:lpstr>
      <vt:lpstr>Arial</vt:lpstr>
      <vt:lpstr>Bell MT</vt:lpstr>
      <vt:lpstr>Ariston</vt:lpstr>
      <vt:lpstr>Wingdings</vt:lpstr>
      <vt:lpstr>Тема Office</vt:lpstr>
      <vt:lpstr>1_Тема Office</vt:lpstr>
      <vt:lpstr>Forma</vt:lpstr>
      <vt:lpstr>1_Forma</vt:lpstr>
      <vt:lpstr>Forma</vt:lpstr>
      <vt:lpstr>Forma</vt:lpstr>
      <vt:lpstr>1_Forma</vt:lpstr>
      <vt:lpstr>    Норма ГТО-норма жизни!  </vt:lpstr>
      <vt:lpstr>Слайд 2</vt:lpstr>
      <vt:lpstr>ИСТОРИЯ ВСЕСОЮЗНОГО ФИЗКУЛЬТУРНО-СПОРТИВНОГО КОМПЛЕКСА  «ГОТОВ К ТРУДУ И ОБОРОНЕ»</vt:lpstr>
      <vt:lpstr>  </vt:lpstr>
      <vt:lpstr>Первый комплекс ГТО состоял из одной ступени 21 испытание </vt:lpstr>
      <vt:lpstr>Слайд 6</vt:lpstr>
      <vt:lpstr>Слайд 7</vt:lpstr>
      <vt:lpstr>1932 год  Введена вторая ступень комплекса ГТО</vt:lpstr>
      <vt:lpstr>Первыми в стране выполнили 25 норм ГТО командиры военной академии  имени М.В. Фрунзе</vt:lpstr>
      <vt:lpstr>1934 год  введена детская ступень комплекса  «Будь готов к труду и обороне»</vt:lpstr>
      <vt:lpstr>Значок БГТО образца 1934 года</vt:lpstr>
      <vt:lpstr>Комплекс ГТО  и Великая Отечественная война</vt:lpstr>
      <vt:lpstr>Александр Покрышкин</vt:lpstr>
      <vt:lpstr>Владимир Пчелинцев</vt:lpstr>
      <vt:lpstr>Послевоенное время и совершенствование комплекса ГТО</vt:lpstr>
      <vt:lpstr>Новейшая история ВФСК ГТО</vt:lpstr>
      <vt:lpstr>Как выполнить нормативы ГТО</vt:lpstr>
      <vt:lpstr>Послы ГТО</vt:lpstr>
      <vt:lpstr>Спасибо за внимание!!!!!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Администратор</cp:lastModifiedBy>
  <cp:revision>510</cp:revision>
  <cp:lastPrinted>2014-04-28T10:01:46Z</cp:lastPrinted>
  <dcterms:created xsi:type="dcterms:W3CDTF">2012-10-15T07:16:13Z</dcterms:created>
  <dcterms:modified xsi:type="dcterms:W3CDTF">2016-11-17T08:32:08Z</dcterms:modified>
</cp:coreProperties>
</file>